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FF"/>
    <a:srgbClr val="FF3399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D27102A9-8310-4765-A935-A1911B00CA55}" styleName="淡色スタイル 1 - アクセント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3" autoAdjust="0"/>
    <p:restoredTop sz="94660"/>
  </p:normalViewPr>
  <p:slideViewPr>
    <p:cSldViewPr snapToGrid="0">
      <p:cViewPr varScale="1">
        <p:scale>
          <a:sx n="73" d="100"/>
          <a:sy n="73" d="100"/>
        </p:scale>
        <p:origin x="-588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F02BC-3325-4FE1-AEED-0814D4D8C48D}" type="datetimeFigureOut">
              <a:rPr kumimoji="1" lang="ja-JP" altLang="en-US" smtClean="0"/>
              <a:t>2024/1/16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B1CB1-C3A7-418B-81C6-BF03833B54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416752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パノラマ写真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F02BC-3325-4FE1-AEED-0814D4D8C48D}" type="datetimeFigureOut">
              <a:rPr kumimoji="1" lang="ja-JP" altLang="en-US" smtClean="0"/>
              <a:t>2024/1/16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B1CB1-C3A7-418B-81C6-BF03833B54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272172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とキャプ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F02BC-3325-4FE1-AEED-0814D4D8C48D}" type="datetimeFigureOut">
              <a:rPr kumimoji="1" lang="ja-JP" altLang="en-US" smtClean="0"/>
              <a:t>2024/1/16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B1CB1-C3A7-418B-81C6-BF03833B54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946127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ja-JP" altLang="en-US" smtClean="0"/>
              <a:t>マスター テキストの書式設定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F02BC-3325-4FE1-AEED-0814D4D8C48D}" type="datetimeFigureOut">
              <a:rPr kumimoji="1" lang="ja-JP" altLang="en-US" smtClean="0"/>
              <a:t>2024/1/16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B1CB1-C3A7-418B-81C6-BF03833B5474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010075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F02BC-3325-4FE1-AEED-0814D4D8C48D}" type="datetimeFigureOut">
              <a:rPr kumimoji="1" lang="ja-JP" altLang="en-US" smtClean="0"/>
              <a:t>2024/1/16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B1CB1-C3A7-418B-81C6-BF03833B54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39630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F02BC-3325-4FE1-AEED-0814D4D8C48D}" type="datetimeFigureOut">
              <a:rPr kumimoji="1" lang="ja-JP" altLang="en-US" smtClean="0"/>
              <a:t>2024/1/16</a:t>
            </a:fld>
            <a:endParaRPr kumimoji="1" lang="ja-JP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B1CB1-C3A7-418B-81C6-BF03833B54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944391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つの画像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F02BC-3325-4FE1-AEED-0814D4D8C48D}" type="datetimeFigureOut">
              <a:rPr kumimoji="1" lang="ja-JP" altLang="en-US" smtClean="0"/>
              <a:t>2024/1/16</a:t>
            </a:fld>
            <a:endParaRPr kumimoji="1" lang="ja-JP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B1CB1-C3A7-418B-81C6-BF03833B54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165473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F02BC-3325-4FE1-AEED-0814D4D8C48D}" type="datetimeFigureOut">
              <a:rPr kumimoji="1" lang="ja-JP" altLang="en-US" smtClean="0"/>
              <a:t>2024/1/16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B1CB1-C3A7-418B-81C6-BF03833B54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9037830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F02BC-3325-4FE1-AEED-0814D4D8C48D}" type="datetimeFigureOut">
              <a:rPr kumimoji="1" lang="ja-JP" altLang="en-US" smtClean="0"/>
              <a:t>2024/1/16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B1CB1-C3A7-418B-81C6-BF03833B54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115151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F02BC-3325-4FE1-AEED-0814D4D8C48D}" type="datetimeFigureOut">
              <a:rPr kumimoji="1" lang="ja-JP" altLang="en-US" smtClean="0"/>
              <a:t>2024/1/16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B1CB1-C3A7-418B-81C6-BF03833B54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55814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F02BC-3325-4FE1-AEED-0814D4D8C48D}" type="datetimeFigureOut">
              <a:rPr kumimoji="1" lang="ja-JP" altLang="en-US" smtClean="0"/>
              <a:t>2024/1/16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B1CB1-C3A7-418B-81C6-BF03833B54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45306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F02BC-3325-4FE1-AEED-0814D4D8C48D}" type="datetimeFigureOut">
              <a:rPr kumimoji="1" lang="ja-JP" altLang="en-US" smtClean="0"/>
              <a:t>2024/1/16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B1CB1-C3A7-418B-81C6-BF03833B54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10763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F02BC-3325-4FE1-AEED-0814D4D8C48D}" type="datetimeFigureOut">
              <a:rPr kumimoji="1" lang="ja-JP" altLang="en-US" smtClean="0"/>
              <a:t>2024/1/16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B1CB1-C3A7-418B-81C6-BF03833B54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5515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F02BC-3325-4FE1-AEED-0814D4D8C48D}" type="datetimeFigureOut">
              <a:rPr kumimoji="1" lang="ja-JP" altLang="en-US" smtClean="0"/>
              <a:t>2024/1/16</a:t>
            </a:fld>
            <a:endParaRPr kumimoji="1" lang="ja-JP" alt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B1CB1-C3A7-418B-81C6-BF03833B54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57221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F02BC-3325-4FE1-AEED-0814D4D8C48D}" type="datetimeFigureOut">
              <a:rPr kumimoji="1" lang="ja-JP" altLang="en-US" smtClean="0"/>
              <a:t>2024/1/16</a:t>
            </a:fld>
            <a:endParaRPr kumimoji="1" lang="ja-JP" alt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B1CB1-C3A7-418B-81C6-BF03833B54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20476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F02BC-3325-4FE1-AEED-0814D4D8C48D}" type="datetimeFigureOut">
              <a:rPr kumimoji="1" lang="ja-JP" altLang="en-US" smtClean="0"/>
              <a:t>2024/1/16</a:t>
            </a:fld>
            <a:endParaRPr kumimoji="1" lang="ja-JP" alt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B1CB1-C3A7-418B-81C6-BF03833B54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594015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F02BC-3325-4FE1-AEED-0814D4D8C48D}" type="datetimeFigureOut">
              <a:rPr kumimoji="1" lang="ja-JP" altLang="en-US" smtClean="0"/>
              <a:t>2024/1/16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B1CB1-C3A7-418B-81C6-BF03833B54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70073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FA0F02BC-3325-4FE1-AEED-0814D4D8C48D}" type="datetimeFigureOut">
              <a:rPr kumimoji="1" lang="ja-JP" altLang="en-US" smtClean="0"/>
              <a:t>2024/1/16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2B1CB1-C3A7-418B-81C6-BF03833B54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024731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457200" rtl="0" eaLnBrk="1" latinLnBrk="0" hangingPunct="1">
        <a:spcBef>
          <a:spcPct val="0"/>
        </a:spcBef>
        <a:buNone/>
        <a:defRPr kumimoji="1"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496613" y="1370404"/>
            <a:ext cx="112746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400" b="1" dirty="0" smtClean="0">
                <a:latin typeface="AR丸ゴシック体M04" panose="020F0609000000000000" pitchFamily="49" charset="-128"/>
                <a:ea typeface="AR丸ゴシック体M04" panose="020F0609000000000000" pitchFamily="49" charset="-128"/>
              </a:rPr>
              <a:t>介護職員（準職員・フルタイム）</a:t>
            </a:r>
            <a:endParaRPr kumimoji="1" lang="ja-JP" altLang="en-US" sz="2400" b="1" dirty="0">
              <a:latin typeface="AR丸ゴシック体M04" panose="020F0609000000000000" pitchFamily="49" charset="-128"/>
              <a:ea typeface="AR丸ゴシック体M04" panose="020F0609000000000000" pitchFamily="49" charset="-128"/>
            </a:endParaRPr>
          </a:p>
        </p:txBody>
      </p:sp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9889820"/>
              </p:ext>
            </p:extLst>
          </p:nvPr>
        </p:nvGraphicFramePr>
        <p:xfrm>
          <a:off x="325966" y="1832069"/>
          <a:ext cx="11615969" cy="4599035"/>
        </p:xfrm>
        <a:graphic>
          <a:graphicData uri="http://schemas.openxmlformats.org/drawingml/2006/table">
            <a:tbl>
              <a:tblPr firstRow="1" bandRow="1">
                <a:tableStyleId>{D27102A9-8310-4765-A935-A1911B00CA55}</a:tableStyleId>
              </a:tblPr>
              <a:tblGrid>
                <a:gridCol w="1151884"/>
                <a:gridCol w="2836573"/>
                <a:gridCol w="1133340"/>
                <a:gridCol w="6494172"/>
              </a:tblGrid>
              <a:tr h="404309">
                <a:tc>
                  <a:txBody>
                    <a:bodyPr/>
                    <a:lstStyle/>
                    <a:p>
                      <a:r>
                        <a:rPr kumimoji="1" lang="ja-JP" altLang="en-US" b="1" dirty="0" smtClean="0">
                          <a:latin typeface="AR丸ゴシック体M04" panose="020F0609000000000000" pitchFamily="49" charset="-128"/>
                          <a:ea typeface="AR丸ゴシック体M04" panose="020F0609000000000000" pitchFamily="49" charset="-128"/>
                        </a:rPr>
                        <a:t>事業所　</a:t>
                      </a:r>
                      <a:endParaRPr kumimoji="1" lang="ja-JP" altLang="en-US" b="1" dirty="0">
                        <a:latin typeface="AR丸ゴシック体M04" panose="020F0609000000000000" pitchFamily="49" charset="-128"/>
                        <a:ea typeface="AR丸ゴシック体M04" panose="020F0609000000000000" pitchFamily="49" charset="-128"/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b="1" dirty="0" smtClean="0">
                          <a:latin typeface="AR丸ゴシック体M04" panose="020F0609000000000000" pitchFamily="49" charset="-128"/>
                          <a:ea typeface="AR丸ゴシック体M04" panose="020F0609000000000000" pitchFamily="49" charset="-128"/>
                        </a:rPr>
                        <a:t>特別養護老人ホーム松寿園</a:t>
                      </a:r>
                      <a:endParaRPr kumimoji="1" lang="ja-JP" altLang="en-US" b="1" dirty="0">
                        <a:latin typeface="AR丸ゴシック体M04" panose="020F0609000000000000" pitchFamily="49" charset="-128"/>
                        <a:ea typeface="AR丸ゴシック体M04" panose="020F0609000000000000" pitchFamily="49" charset="-12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b="1" dirty="0">
                        <a:latin typeface="AR丸ゴシック体M04" panose="020F0609000000000000" pitchFamily="49" charset="-128"/>
                        <a:ea typeface="AR丸ゴシック体M04" panose="020F0609000000000000" pitchFamily="49" charset="-12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b="1">
                        <a:latin typeface="AR丸ゴシック体M04" panose="020F0609000000000000" pitchFamily="49" charset="-128"/>
                        <a:ea typeface="AR丸ゴシック体M04" panose="020F0609000000000000" pitchFamily="49" charset="-128"/>
                      </a:endParaRPr>
                    </a:p>
                  </a:txBody>
                  <a:tcPr/>
                </a:tc>
              </a:tr>
              <a:tr h="481064">
                <a:tc>
                  <a:txBody>
                    <a:bodyPr/>
                    <a:lstStyle/>
                    <a:p>
                      <a:r>
                        <a:rPr kumimoji="1" lang="ja-JP" altLang="en-US" b="1" dirty="0" smtClean="0">
                          <a:latin typeface="AR丸ゴシック体M04" panose="020F0609000000000000" pitchFamily="49" charset="-128"/>
                          <a:ea typeface="AR丸ゴシック体M04" panose="020F0609000000000000" pitchFamily="49" charset="-128"/>
                        </a:rPr>
                        <a:t>雇用形態</a:t>
                      </a:r>
                      <a:endParaRPr kumimoji="1" lang="ja-JP" altLang="en-US" b="1" dirty="0">
                        <a:latin typeface="AR丸ゴシック体M04" panose="020F0609000000000000" pitchFamily="49" charset="-128"/>
                        <a:ea typeface="AR丸ゴシック体M04" panose="020F0609000000000000" pitchFamily="49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b="1" dirty="0" smtClean="0">
                          <a:latin typeface="AR丸ゴシック体M04" panose="020F0609000000000000" pitchFamily="49" charset="-128"/>
                          <a:ea typeface="AR丸ゴシック体M04" panose="020F0609000000000000" pitchFamily="49" charset="-128"/>
                        </a:rPr>
                        <a:t>準職員</a:t>
                      </a:r>
                      <a:endParaRPr kumimoji="1" lang="ja-JP" altLang="en-US" b="1" dirty="0">
                        <a:latin typeface="AR丸ゴシック体M04" panose="020F0609000000000000" pitchFamily="49" charset="-128"/>
                        <a:ea typeface="AR丸ゴシック体M04" panose="020F0609000000000000" pitchFamily="49" charset="-128"/>
                      </a:endParaRPr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r>
                        <a:rPr kumimoji="1" lang="ja-JP" altLang="en-US" b="1" dirty="0" smtClean="0">
                          <a:latin typeface="AR丸ゴシック体M04" panose="020F0609000000000000" pitchFamily="49" charset="-128"/>
                          <a:ea typeface="AR丸ゴシック体M04" panose="020F0609000000000000" pitchFamily="49" charset="-128"/>
                        </a:rPr>
                        <a:t>給　与</a:t>
                      </a:r>
                      <a:endParaRPr kumimoji="1" lang="en-US" altLang="ja-JP" b="1" dirty="0" smtClean="0">
                        <a:latin typeface="AR丸ゴシック体M04" panose="020F0609000000000000" pitchFamily="49" charset="-128"/>
                        <a:ea typeface="AR丸ゴシック体M04" panose="020F0609000000000000" pitchFamily="49" charset="-128"/>
                      </a:endParaRPr>
                    </a:p>
                    <a:p>
                      <a:r>
                        <a:rPr kumimoji="1" lang="ja-JP" altLang="en-US" b="1" dirty="0" smtClean="0">
                          <a:latin typeface="AR丸ゴシック体M04" panose="020F0609000000000000" pitchFamily="49" charset="-128"/>
                          <a:ea typeface="AR丸ゴシック体M04" panose="020F0609000000000000" pitchFamily="49" charset="-128"/>
                        </a:rPr>
                        <a:t>手　当</a:t>
                      </a:r>
                      <a:endParaRPr kumimoji="1" lang="ja-JP" altLang="en-US" b="1" dirty="0">
                        <a:latin typeface="AR丸ゴシック体M04" panose="020F0609000000000000" pitchFamily="49" charset="-128"/>
                        <a:ea typeface="AR丸ゴシック体M04" panose="020F0609000000000000" pitchFamily="49" charset="-128"/>
                      </a:endParaRPr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r>
                        <a:rPr kumimoji="1" lang="ja-JP" altLang="en-US" b="1" dirty="0" smtClean="0">
                          <a:latin typeface="AR丸ゴシック体M04" panose="020F0609000000000000" pitchFamily="49" charset="-128"/>
                          <a:ea typeface="AR丸ゴシック体M04" panose="020F0609000000000000" pitchFamily="49" charset="-128"/>
                        </a:rPr>
                        <a:t>月額給与　</a:t>
                      </a:r>
                      <a:r>
                        <a:rPr kumimoji="1" lang="ja-JP" altLang="en-US" b="1" dirty="0" smtClean="0">
                          <a:latin typeface="AR丸ゴシック体M04" panose="020F0609000000000000" pitchFamily="49" charset="-128"/>
                          <a:ea typeface="AR丸ゴシック体M04" panose="020F0609000000000000" pitchFamily="49" charset="-128"/>
                        </a:rPr>
                        <a:t>２００，５００円</a:t>
                      </a:r>
                      <a:r>
                        <a:rPr kumimoji="1" lang="ja-JP" altLang="en-US" b="1" dirty="0" smtClean="0">
                          <a:latin typeface="AR丸ゴシック体M04" panose="020F0609000000000000" pitchFamily="49" charset="-128"/>
                          <a:ea typeface="AR丸ゴシック体M04" panose="020F0609000000000000" pitchFamily="49" charset="-128"/>
                        </a:rPr>
                        <a:t>～（夜勤４回時）</a:t>
                      </a:r>
                      <a:endParaRPr kumimoji="1" lang="en-US" altLang="ja-JP" b="1" dirty="0" smtClean="0">
                        <a:latin typeface="AR丸ゴシック体M04" panose="020F0609000000000000" pitchFamily="49" charset="-128"/>
                        <a:ea typeface="AR丸ゴシック体M04" panose="020F0609000000000000" pitchFamily="49" charset="-128"/>
                      </a:endParaRPr>
                    </a:p>
                    <a:p>
                      <a:r>
                        <a:rPr kumimoji="1" lang="ja-JP" altLang="en-US" b="1" dirty="0" smtClean="0">
                          <a:latin typeface="AR丸ゴシック体M04" panose="020F0609000000000000" pitchFamily="49" charset="-128"/>
                          <a:ea typeface="AR丸ゴシック体M04" panose="020F0609000000000000" pitchFamily="49" charset="-128"/>
                        </a:rPr>
                        <a:t>　　　　　</a:t>
                      </a:r>
                      <a:r>
                        <a:rPr kumimoji="1" lang="en-US" altLang="ja-JP" b="1" dirty="0" smtClean="0">
                          <a:latin typeface="AR丸ゴシック体M04" panose="020F0609000000000000" pitchFamily="49" charset="-128"/>
                          <a:ea typeface="AR丸ゴシック体M04" panose="020F0609000000000000" pitchFamily="49" charset="-128"/>
                        </a:rPr>
                        <a:t>※</a:t>
                      </a:r>
                      <a:r>
                        <a:rPr kumimoji="1" lang="ja-JP" altLang="en-US" b="1" dirty="0" smtClean="0">
                          <a:latin typeface="AR丸ゴシック体M04" panose="020F0609000000000000" pitchFamily="49" charset="-128"/>
                          <a:ea typeface="AR丸ゴシック体M04" panose="020F0609000000000000" pitchFamily="49" charset="-128"/>
                        </a:rPr>
                        <a:t>経験などに応じて決定します。</a:t>
                      </a:r>
                      <a:r>
                        <a:rPr kumimoji="1" lang="ja-JP" altLang="en-US" b="1" dirty="0" smtClean="0">
                          <a:latin typeface="AR丸ゴシック体M04" panose="020F0609000000000000" pitchFamily="49" charset="-128"/>
                          <a:ea typeface="AR丸ゴシック体M04" panose="020F0609000000000000" pitchFamily="49" charset="-128"/>
                        </a:rPr>
                        <a:t>時給９６０円</a:t>
                      </a:r>
                      <a:r>
                        <a:rPr kumimoji="1" lang="ja-JP" altLang="en-US" b="1" dirty="0" smtClean="0">
                          <a:latin typeface="AR丸ゴシック体M04" panose="020F0609000000000000" pitchFamily="49" charset="-128"/>
                          <a:ea typeface="AR丸ゴシック体M04" panose="020F0609000000000000" pitchFamily="49" charset="-128"/>
                        </a:rPr>
                        <a:t>～</a:t>
                      </a:r>
                      <a:endParaRPr kumimoji="1" lang="en-US" altLang="ja-JP" b="1" dirty="0" smtClean="0">
                        <a:latin typeface="AR丸ゴシック体M04" panose="020F0609000000000000" pitchFamily="49" charset="-128"/>
                        <a:ea typeface="AR丸ゴシック体M04" panose="020F0609000000000000" pitchFamily="49" charset="-128"/>
                      </a:endParaRPr>
                    </a:p>
                    <a:p>
                      <a:r>
                        <a:rPr kumimoji="1" lang="ja-JP" altLang="en-US" b="1" dirty="0" smtClean="0">
                          <a:latin typeface="AR丸ゴシック体M04" panose="020F0609000000000000" pitchFamily="49" charset="-128"/>
                          <a:ea typeface="AR丸ゴシック体M04" panose="020F0609000000000000" pitchFamily="49" charset="-128"/>
                        </a:rPr>
                        <a:t>夜勤手当　１０，０００円</a:t>
                      </a:r>
                      <a:r>
                        <a:rPr kumimoji="1" lang="en-US" altLang="ja-JP" b="1" dirty="0" smtClean="0">
                          <a:latin typeface="AR丸ゴシック体M04" panose="020F0609000000000000" pitchFamily="49" charset="-128"/>
                          <a:ea typeface="AR丸ゴシック体M04" panose="020F0609000000000000" pitchFamily="49" charset="-128"/>
                        </a:rPr>
                        <a:t>/</a:t>
                      </a:r>
                      <a:r>
                        <a:rPr kumimoji="1" lang="ja-JP" altLang="en-US" b="1" dirty="0" smtClean="0">
                          <a:latin typeface="AR丸ゴシック体M04" panose="020F0609000000000000" pitchFamily="49" charset="-128"/>
                          <a:ea typeface="AR丸ゴシック体M04" panose="020F0609000000000000" pitchFamily="49" charset="-128"/>
                        </a:rPr>
                        <a:t>回～</a:t>
                      </a:r>
                      <a:endParaRPr kumimoji="1" lang="en-US" altLang="ja-JP" b="1" dirty="0" smtClean="0">
                        <a:latin typeface="AR丸ゴシック体M04" panose="020F0609000000000000" pitchFamily="49" charset="-128"/>
                        <a:ea typeface="AR丸ゴシック体M04" panose="020F0609000000000000" pitchFamily="49" charset="-128"/>
                      </a:endParaRPr>
                    </a:p>
                    <a:p>
                      <a:r>
                        <a:rPr kumimoji="1" lang="ja-JP" altLang="en-US" b="1" dirty="0" smtClean="0">
                          <a:latin typeface="AR丸ゴシック体M04" panose="020F0609000000000000" pitchFamily="49" charset="-128"/>
                          <a:ea typeface="AR丸ゴシック体M04" panose="020F0609000000000000" pitchFamily="49" charset="-128"/>
                        </a:rPr>
                        <a:t>処遇</a:t>
                      </a:r>
                      <a:r>
                        <a:rPr kumimoji="1" lang="ja-JP" altLang="en-US" b="1" dirty="0" smtClean="0">
                          <a:latin typeface="AR丸ゴシック体M04" panose="020F0609000000000000" pitchFamily="49" charset="-128"/>
                          <a:ea typeface="AR丸ゴシック体M04" panose="020F0609000000000000" pitchFamily="49" charset="-128"/>
                        </a:rPr>
                        <a:t>改善</a:t>
                      </a:r>
                      <a:r>
                        <a:rPr kumimoji="1" lang="ja-JP" altLang="en-US" b="1" dirty="0" smtClean="0">
                          <a:latin typeface="AR丸ゴシック体M04" panose="020F0609000000000000" pitchFamily="49" charset="-128"/>
                          <a:ea typeface="AR丸ゴシック体M04" panose="020F0609000000000000" pitchFamily="49" charset="-128"/>
                        </a:rPr>
                        <a:t>手当　</a:t>
                      </a:r>
                      <a:r>
                        <a:rPr kumimoji="1" lang="en-US" altLang="ja-JP" b="1" dirty="0" smtClean="0">
                          <a:latin typeface="AR丸ゴシック体M04" panose="020F0609000000000000" pitchFamily="49" charset="-128"/>
                          <a:ea typeface="AR丸ゴシック体M04" panose="020F0609000000000000" pitchFamily="49" charset="-128"/>
                        </a:rPr>
                        <a:t>7,000</a:t>
                      </a:r>
                      <a:r>
                        <a:rPr kumimoji="1" lang="ja-JP" altLang="en-US" b="1" dirty="0" smtClean="0">
                          <a:latin typeface="AR丸ゴシック体M04" panose="020F0609000000000000" pitchFamily="49" charset="-128"/>
                          <a:ea typeface="AR丸ゴシック体M04" panose="020F0609000000000000" pitchFamily="49" charset="-128"/>
                        </a:rPr>
                        <a:t>円～</a:t>
                      </a:r>
                      <a:r>
                        <a:rPr kumimoji="1" lang="en-US" altLang="ja-JP" b="1" dirty="0" smtClean="0">
                          <a:latin typeface="AR丸ゴシック体M04" panose="020F0609000000000000" pitchFamily="49" charset="-128"/>
                          <a:ea typeface="AR丸ゴシック体M04" panose="020F0609000000000000" pitchFamily="49" charset="-128"/>
                        </a:rPr>
                        <a:t>22,000</a:t>
                      </a:r>
                      <a:r>
                        <a:rPr kumimoji="1" lang="ja-JP" altLang="en-US" b="1" dirty="0" smtClean="0">
                          <a:latin typeface="AR丸ゴシック体M04" panose="020F0609000000000000" pitchFamily="49" charset="-128"/>
                          <a:ea typeface="AR丸ゴシック体M04" panose="020F0609000000000000" pitchFamily="49" charset="-128"/>
                        </a:rPr>
                        <a:t>円（経験や資格に応じて）</a:t>
                      </a:r>
                      <a:endParaRPr kumimoji="1" lang="ja-JP" altLang="en-US" b="1" dirty="0">
                        <a:latin typeface="AR丸ゴシック体M04" panose="020F0609000000000000" pitchFamily="49" charset="-128"/>
                        <a:ea typeface="AR丸ゴシック体M04" panose="020F0609000000000000" pitchFamily="49" charset="-128"/>
                      </a:endParaRPr>
                    </a:p>
                  </a:txBody>
                  <a:tcPr anchor="ctr"/>
                </a:tc>
              </a:tr>
              <a:tr h="239205">
                <a:tc>
                  <a:txBody>
                    <a:bodyPr/>
                    <a:lstStyle/>
                    <a:p>
                      <a:r>
                        <a:rPr kumimoji="1" lang="ja-JP" altLang="en-US" b="1" dirty="0" smtClean="0">
                          <a:latin typeface="AR丸ゴシック体M04" panose="020F0609000000000000" pitchFamily="49" charset="-128"/>
                          <a:ea typeface="AR丸ゴシック体M04" panose="020F0609000000000000" pitchFamily="49" charset="-128"/>
                        </a:rPr>
                        <a:t>資　格</a:t>
                      </a:r>
                      <a:endParaRPr kumimoji="1" lang="ja-JP" altLang="en-US" b="1" dirty="0">
                        <a:latin typeface="AR丸ゴシック体M04" panose="020F0609000000000000" pitchFamily="49" charset="-128"/>
                        <a:ea typeface="AR丸ゴシック体M04" panose="020F0609000000000000" pitchFamily="49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b="1" dirty="0" smtClean="0">
                          <a:latin typeface="AR丸ゴシック体M04" panose="020F0609000000000000" pitchFamily="49" charset="-128"/>
                          <a:ea typeface="AR丸ゴシック体M04" panose="020F0609000000000000" pitchFamily="49" charset="-128"/>
                        </a:rPr>
                        <a:t>不問</a:t>
                      </a:r>
                      <a:endParaRPr kumimoji="1" lang="ja-JP" altLang="en-US" b="1" dirty="0">
                        <a:latin typeface="AR丸ゴシック体M04" panose="020F0609000000000000" pitchFamily="49" charset="-128"/>
                        <a:ea typeface="AR丸ゴシック体M04" panose="020F0609000000000000" pitchFamily="49" charset="-128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kumimoji="1" lang="ja-JP" altLang="en-US" b="1" dirty="0">
                        <a:latin typeface="AR丸ゴシック体M04" panose="020F0609000000000000" pitchFamily="49" charset="-128"/>
                        <a:ea typeface="AR丸ゴシック体M04" panose="020F0609000000000000" pitchFamily="49" charset="-128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kumimoji="1" lang="ja-JP" altLang="en-US" b="1" dirty="0">
                        <a:latin typeface="AR丸ゴシック体M04" panose="020F0609000000000000" pitchFamily="49" charset="-128"/>
                        <a:ea typeface="AR丸ゴシック体M04" panose="020F0609000000000000" pitchFamily="49" charset="-128"/>
                      </a:endParaRPr>
                    </a:p>
                  </a:txBody>
                  <a:tcPr anchor="ctr"/>
                </a:tc>
              </a:tr>
              <a:tr h="0">
                <a:tc rowSpan="3">
                  <a:txBody>
                    <a:bodyPr/>
                    <a:lstStyle/>
                    <a:p>
                      <a:pPr algn="l"/>
                      <a:r>
                        <a:rPr kumimoji="1" lang="ja-JP" altLang="en-US" b="1" dirty="0" smtClean="0">
                          <a:latin typeface="AR丸ゴシック体M04" panose="020F0609000000000000" pitchFamily="49" charset="-128"/>
                          <a:ea typeface="AR丸ゴシック体M04" panose="020F0609000000000000" pitchFamily="49" charset="-128"/>
                        </a:rPr>
                        <a:t>就業時間</a:t>
                      </a:r>
                      <a:endParaRPr kumimoji="1" lang="ja-JP" altLang="en-US" b="1" dirty="0">
                        <a:latin typeface="AR丸ゴシック体M04" panose="020F0609000000000000" pitchFamily="49" charset="-128"/>
                        <a:ea typeface="AR丸ゴシック体M04" panose="020F0609000000000000" pitchFamily="49" charset="-128"/>
                      </a:endParaRPr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r>
                        <a:rPr kumimoji="1" lang="en-US" altLang="ja-JP" b="1" dirty="0" smtClean="0">
                          <a:latin typeface="AR丸ゴシック体M04" panose="020F0609000000000000" pitchFamily="49" charset="-128"/>
                          <a:ea typeface="AR丸ゴシック体M04" panose="020F0609000000000000" pitchFamily="49" charset="-128"/>
                        </a:rPr>
                        <a:t> </a:t>
                      </a:r>
                      <a:r>
                        <a:rPr kumimoji="1" lang="en-US" altLang="ja-JP" b="1" dirty="0" smtClean="0">
                          <a:latin typeface="AR丸ゴシック体M04" panose="020F0609000000000000" pitchFamily="49" charset="-128"/>
                          <a:ea typeface="AR丸ゴシック体M04" panose="020F0609000000000000" pitchFamily="49" charset="-128"/>
                        </a:rPr>
                        <a:t>6</a:t>
                      </a:r>
                      <a:r>
                        <a:rPr kumimoji="1" lang="ja-JP" altLang="en-US" b="1" dirty="0" smtClean="0">
                          <a:latin typeface="AR丸ゴシック体M04" panose="020F0609000000000000" pitchFamily="49" charset="-128"/>
                          <a:ea typeface="AR丸ゴシック体M04" panose="020F0609000000000000" pitchFamily="49" charset="-128"/>
                        </a:rPr>
                        <a:t>：</a:t>
                      </a:r>
                      <a:r>
                        <a:rPr kumimoji="1" lang="en-US" altLang="ja-JP" b="1" dirty="0" smtClean="0">
                          <a:latin typeface="AR丸ゴシック体M04" panose="020F0609000000000000" pitchFamily="49" charset="-128"/>
                          <a:ea typeface="AR丸ゴシック体M04" panose="020F0609000000000000" pitchFamily="49" charset="-128"/>
                        </a:rPr>
                        <a:t>45</a:t>
                      </a:r>
                      <a:r>
                        <a:rPr kumimoji="1" lang="ja-JP" altLang="en-US" b="1" dirty="0" smtClean="0">
                          <a:latin typeface="AR丸ゴシック体M04" panose="020F0609000000000000" pitchFamily="49" charset="-128"/>
                          <a:ea typeface="AR丸ゴシック体M04" panose="020F0609000000000000" pitchFamily="49" charset="-128"/>
                        </a:rPr>
                        <a:t>～</a:t>
                      </a:r>
                      <a:r>
                        <a:rPr kumimoji="1" lang="en-US" altLang="ja-JP" b="1" dirty="0" smtClean="0">
                          <a:latin typeface="AR丸ゴシック体M04" panose="020F0609000000000000" pitchFamily="49" charset="-128"/>
                          <a:ea typeface="AR丸ゴシック体M04" panose="020F0609000000000000" pitchFamily="49" charset="-128"/>
                        </a:rPr>
                        <a:t>15</a:t>
                      </a:r>
                      <a:r>
                        <a:rPr kumimoji="1" lang="ja-JP" altLang="en-US" b="1" dirty="0" smtClean="0">
                          <a:latin typeface="AR丸ゴシック体M04" panose="020F0609000000000000" pitchFamily="49" charset="-128"/>
                          <a:ea typeface="AR丸ゴシック体M04" panose="020F0609000000000000" pitchFamily="49" charset="-128"/>
                        </a:rPr>
                        <a:t>：</a:t>
                      </a:r>
                      <a:r>
                        <a:rPr kumimoji="1" lang="en-US" altLang="ja-JP" b="1" dirty="0" smtClean="0">
                          <a:latin typeface="AR丸ゴシック体M04" panose="020F0609000000000000" pitchFamily="49" charset="-128"/>
                          <a:ea typeface="AR丸ゴシック体M04" panose="020F0609000000000000" pitchFamily="49" charset="-128"/>
                        </a:rPr>
                        <a:t>45</a:t>
                      </a:r>
                      <a:endParaRPr kumimoji="1" lang="en-US" altLang="ja-JP" b="1" dirty="0" smtClean="0">
                        <a:latin typeface="AR丸ゴシック体M04" panose="020F0609000000000000" pitchFamily="49" charset="-128"/>
                        <a:ea typeface="AR丸ゴシック体M04" panose="020F0609000000000000" pitchFamily="49" charset="-128"/>
                      </a:endParaRPr>
                    </a:p>
                    <a:p>
                      <a:r>
                        <a:rPr kumimoji="1" lang="en-US" altLang="ja-JP" b="1" dirty="0" smtClean="0">
                          <a:latin typeface="AR丸ゴシック体M04" panose="020F0609000000000000" pitchFamily="49" charset="-128"/>
                          <a:ea typeface="AR丸ゴシック体M04" panose="020F0609000000000000" pitchFamily="49" charset="-128"/>
                        </a:rPr>
                        <a:t>10</a:t>
                      </a:r>
                      <a:r>
                        <a:rPr kumimoji="1" lang="ja-JP" altLang="en-US" b="1" dirty="0" smtClean="0">
                          <a:latin typeface="AR丸ゴシック体M04" panose="020F0609000000000000" pitchFamily="49" charset="-128"/>
                          <a:ea typeface="AR丸ゴシック体M04" panose="020F0609000000000000" pitchFamily="49" charset="-128"/>
                        </a:rPr>
                        <a:t>：</a:t>
                      </a:r>
                      <a:r>
                        <a:rPr kumimoji="1" lang="en-US" altLang="ja-JP" b="1" dirty="0" smtClean="0">
                          <a:latin typeface="AR丸ゴシック体M04" panose="020F0609000000000000" pitchFamily="49" charset="-128"/>
                          <a:ea typeface="AR丸ゴシック体M04" panose="020F0609000000000000" pitchFamily="49" charset="-128"/>
                        </a:rPr>
                        <a:t>00</a:t>
                      </a:r>
                      <a:r>
                        <a:rPr kumimoji="1" lang="ja-JP" altLang="en-US" b="1" dirty="0" smtClean="0">
                          <a:latin typeface="AR丸ゴシック体M04" panose="020F0609000000000000" pitchFamily="49" charset="-128"/>
                          <a:ea typeface="AR丸ゴシック体M04" panose="020F0609000000000000" pitchFamily="49" charset="-128"/>
                        </a:rPr>
                        <a:t>～</a:t>
                      </a:r>
                      <a:r>
                        <a:rPr kumimoji="1" lang="en-US" altLang="ja-JP" b="1" dirty="0" smtClean="0">
                          <a:latin typeface="AR丸ゴシック体M04" panose="020F0609000000000000" pitchFamily="49" charset="-128"/>
                          <a:ea typeface="AR丸ゴシック体M04" panose="020F0609000000000000" pitchFamily="49" charset="-128"/>
                        </a:rPr>
                        <a:t>19</a:t>
                      </a:r>
                      <a:r>
                        <a:rPr kumimoji="1" lang="ja-JP" altLang="en-US" b="1" dirty="0" smtClean="0">
                          <a:latin typeface="AR丸ゴシック体M04" panose="020F0609000000000000" pitchFamily="49" charset="-128"/>
                          <a:ea typeface="AR丸ゴシック体M04" panose="020F0609000000000000" pitchFamily="49" charset="-128"/>
                        </a:rPr>
                        <a:t>：</a:t>
                      </a:r>
                      <a:r>
                        <a:rPr kumimoji="1" lang="en-US" altLang="ja-JP" b="1" dirty="0" smtClean="0">
                          <a:latin typeface="AR丸ゴシック体M04" panose="020F0609000000000000" pitchFamily="49" charset="-128"/>
                          <a:ea typeface="AR丸ゴシック体M04" panose="020F0609000000000000" pitchFamily="49" charset="-128"/>
                        </a:rPr>
                        <a:t>00</a:t>
                      </a:r>
                    </a:p>
                    <a:p>
                      <a:r>
                        <a:rPr kumimoji="1" lang="en-US" altLang="ja-JP" b="1" dirty="0" smtClean="0">
                          <a:latin typeface="AR丸ゴシック体M04" panose="020F0609000000000000" pitchFamily="49" charset="-128"/>
                          <a:ea typeface="AR丸ゴシック体M04" panose="020F0609000000000000" pitchFamily="49" charset="-128"/>
                        </a:rPr>
                        <a:t>13</a:t>
                      </a:r>
                      <a:r>
                        <a:rPr kumimoji="1" lang="ja-JP" altLang="en-US" b="1" dirty="0" smtClean="0">
                          <a:latin typeface="AR丸ゴシック体M04" panose="020F0609000000000000" pitchFamily="49" charset="-128"/>
                          <a:ea typeface="AR丸ゴシック体M04" panose="020F0609000000000000" pitchFamily="49" charset="-128"/>
                        </a:rPr>
                        <a:t>：</a:t>
                      </a:r>
                      <a:r>
                        <a:rPr kumimoji="1" lang="en-US" altLang="ja-JP" b="1" dirty="0" smtClean="0">
                          <a:latin typeface="AR丸ゴシック体M04" panose="020F0609000000000000" pitchFamily="49" charset="-128"/>
                          <a:ea typeface="AR丸ゴシック体M04" panose="020F0609000000000000" pitchFamily="49" charset="-128"/>
                        </a:rPr>
                        <a:t>00</a:t>
                      </a:r>
                      <a:r>
                        <a:rPr kumimoji="1" lang="ja-JP" altLang="en-US" b="1" dirty="0" smtClean="0">
                          <a:latin typeface="AR丸ゴシック体M04" panose="020F0609000000000000" pitchFamily="49" charset="-128"/>
                          <a:ea typeface="AR丸ゴシック体M04" panose="020F0609000000000000" pitchFamily="49" charset="-128"/>
                        </a:rPr>
                        <a:t>～</a:t>
                      </a:r>
                      <a:r>
                        <a:rPr kumimoji="1" lang="en-US" altLang="ja-JP" b="1" dirty="0" smtClean="0">
                          <a:latin typeface="AR丸ゴシック体M04" panose="020F0609000000000000" pitchFamily="49" charset="-128"/>
                          <a:ea typeface="AR丸ゴシック体M04" panose="020F0609000000000000" pitchFamily="49" charset="-128"/>
                        </a:rPr>
                        <a:t>22</a:t>
                      </a:r>
                      <a:r>
                        <a:rPr kumimoji="1" lang="ja-JP" altLang="en-US" b="1" dirty="0" smtClean="0">
                          <a:latin typeface="AR丸ゴシック体M04" panose="020F0609000000000000" pitchFamily="49" charset="-128"/>
                          <a:ea typeface="AR丸ゴシック体M04" panose="020F0609000000000000" pitchFamily="49" charset="-128"/>
                        </a:rPr>
                        <a:t>：</a:t>
                      </a:r>
                      <a:r>
                        <a:rPr kumimoji="1" lang="en-US" altLang="ja-JP" b="1" dirty="0" smtClean="0">
                          <a:latin typeface="AR丸ゴシック体M04" panose="020F0609000000000000" pitchFamily="49" charset="-128"/>
                          <a:ea typeface="AR丸ゴシック体M04" panose="020F0609000000000000" pitchFamily="49" charset="-128"/>
                        </a:rPr>
                        <a:t>00</a:t>
                      </a:r>
                    </a:p>
                    <a:p>
                      <a:r>
                        <a:rPr kumimoji="1" lang="en-US" altLang="ja-JP" b="1" dirty="0" smtClean="0">
                          <a:latin typeface="AR丸ゴシック体M04" panose="020F0609000000000000" pitchFamily="49" charset="-128"/>
                          <a:ea typeface="AR丸ゴシック体M04" panose="020F0609000000000000" pitchFamily="49" charset="-128"/>
                        </a:rPr>
                        <a:t>22</a:t>
                      </a:r>
                      <a:r>
                        <a:rPr kumimoji="1" lang="ja-JP" altLang="en-US" b="1" dirty="0" smtClean="0">
                          <a:latin typeface="AR丸ゴシック体M04" panose="020F0609000000000000" pitchFamily="49" charset="-128"/>
                          <a:ea typeface="AR丸ゴシック体M04" panose="020F0609000000000000" pitchFamily="49" charset="-128"/>
                        </a:rPr>
                        <a:t>：</a:t>
                      </a:r>
                      <a:r>
                        <a:rPr kumimoji="1" lang="en-US" altLang="ja-JP" b="1" dirty="0" smtClean="0">
                          <a:latin typeface="AR丸ゴシック体M04" panose="020F0609000000000000" pitchFamily="49" charset="-128"/>
                          <a:ea typeface="AR丸ゴシック体M04" panose="020F0609000000000000" pitchFamily="49" charset="-128"/>
                        </a:rPr>
                        <a:t>00</a:t>
                      </a:r>
                      <a:r>
                        <a:rPr kumimoji="1" lang="ja-JP" altLang="en-US" b="1" dirty="0" smtClean="0">
                          <a:latin typeface="AR丸ゴシック体M04" panose="020F0609000000000000" pitchFamily="49" charset="-128"/>
                          <a:ea typeface="AR丸ゴシック体M04" panose="020F0609000000000000" pitchFamily="49" charset="-128"/>
                        </a:rPr>
                        <a:t>～ </a:t>
                      </a:r>
                      <a:r>
                        <a:rPr kumimoji="1" lang="en-US" altLang="ja-JP" b="1" dirty="0" smtClean="0">
                          <a:latin typeface="AR丸ゴシック体M04" panose="020F0609000000000000" pitchFamily="49" charset="-128"/>
                          <a:ea typeface="AR丸ゴシック体M04" panose="020F0609000000000000" pitchFamily="49" charset="-128"/>
                        </a:rPr>
                        <a:t>8</a:t>
                      </a:r>
                      <a:r>
                        <a:rPr kumimoji="1" lang="ja-JP" altLang="en-US" b="1" dirty="0" smtClean="0">
                          <a:latin typeface="AR丸ゴシック体M04" panose="020F0609000000000000" pitchFamily="49" charset="-128"/>
                          <a:ea typeface="AR丸ゴシック体M04" panose="020F0609000000000000" pitchFamily="49" charset="-128"/>
                        </a:rPr>
                        <a:t>：</a:t>
                      </a:r>
                      <a:r>
                        <a:rPr kumimoji="1" lang="en-US" altLang="ja-JP" b="1" dirty="0" smtClean="0">
                          <a:latin typeface="AR丸ゴシック体M04" panose="020F0609000000000000" pitchFamily="49" charset="-128"/>
                          <a:ea typeface="AR丸ゴシック体M04" panose="020F0609000000000000" pitchFamily="49" charset="-128"/>
                        </a:rPr>
                        <a:t>30</a:t>
                      </a:r>
                    </a:p>
                    <a:p>
                      <a:r>
                        <a:rPr kumimoji="1" lang="ja-JP" altLang="en-US" b="1" dirty="0" smtClean="0">
                          <a:latin typeface="AR丸ゴシック体M04" panose="020F0609000000000000" pitchFamily="49" charset="-128"/>
                          <a:ea typeface="AR丸ゴシック体M04" panose="020F0609000000000000" pitchFamily="49" charset="-128"/>
                        </a:rPr>
                        <a:t>❖日勤のみ勤務も</a:t>
                      </a:r>
                      <a:r>
                        <a:rPr kumimoji="1" lang="en-US" altLang="ja-JP" b="1" dirty="0" smtClean="0">
                          <a:latin typeface="AR丸ゴシック体M04" panose="020F0609000000000000" pitchFamily="49" charset="-128"/>
                          <a:ea typeface="AR丸ゴシック体M04" panose="020F0609000000000000" pitchFamily="49" charset="-128"/>
                        </a:rPr>
                        <a:t>OK</a:t>
                      </a:r>
                      <a:r>
                        <a:rPr kumimoji="1" lang="ja-JP" altLang="en-US" b="1" dirty="0" smtClean="0">
                          <a:latin typeface="AR丸ゴシック体M04" panose="020F0609000000000000" pitchFamily="49" charset="-128"/>
                          <a:ea typeface="AR丸ゴシック体M04" panose="020F0609000000000000" pitchFamily="49" charset="-128"/>
                        </a:rPr>
                        <a:t>です。</a:t>
                      </a:r>
                      <a:endParaRPr kumimoji="1" lang="ja-JP" altLang="en-US" b="1" dirty="0">
                        <a:latin typeface="AR丸ゴシック体M04" panose="020F0609000000000000" pitchFamily="49" charset="-128"/>
                        <a:ea typeface="AR丸ゴシック体M04" panose="020F0609000000000000" pitchFamily="49" charset="-128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kumimoji="1" lang="ja-JP" altLang="en-US" b="1" dirty="0">
                        <a:latin typeface="AR丸ゴシック体M04" panose="020F0609000000000000" pitchFamily="49" charset="-128"/>
                        <a:ea typeface="AR丸ゴシック体M04" panose="020F0609000000000000" pitchFamily="49" charset="-128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kumimoji="1" lang="ja-JP" altLang="en-US" b="1" dirty="0">
                        <a:latin typeface="AR丸ゴシック体M04" panose="020F0609000000000000" pitchFamily="49" charset="-128"/>
                        <a:ea typeface="AR丸ゴシック体M04" panose="020F0609000000000000" pitchFamily="49" charset="-128"/>
                      </a:endParaRPr>
                    </a:p>
                  </a:txBody>
                  <a:tcPr anchor="ctr"/>
                </a:tc>
              </a:tr>
              <a:tr h="567353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b="1" dirty="0" smtClean="0">
                          <a:latin typeface="AR丸ゴシック体M04" panose="020F0609000000000000" pitchFamily="49" charset="-128"/>
                          <a:ea typeface="AR丸ゴシック体M04" panose="020F0609000000000000" pitchFamily="49" charset="-128"/>
                        </a:rPr>
                        <a:t>賞与</a:t>
                      </a:r>
                      <a:endParaRPr kumimoji="1" lang="ja-JP" altLang="en-US" b="1" dirty="0">
                        <a:latin typeface="AR丸ゴシック体M04" panose="020F0609000000000000" pitchFamily="49" charset="-128"/>
                        <a:ea typeface="AR丸ゴシック体M04" panose="020F0609000000000000" pitchFamily="49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b="1" dirty="0" smtClean="0">
                          <a:latin typeface="AR丸ゴシック体M04" panose="020F0609000000000000" pitchFamily="49" charset="-128"/>
                          <a:ea typeface="AR丸ゴシック体M04" panose="020F0609000000000000" pitchFamily="49" charset="-128"/>
                        </a:rPr>
                        <a:t>業績に応じて支給します。（昨年度実績　２ヶ月／年）</a:t>
                      </a:r>
                      <a:endParaRPr kumimoji="1" lang="ja-JP" altLang="en-US" b="1" dirty="0">
                        <a:latin typeface="AR丸ゴシック体M04" panose="020F0609000000000000" pitchFamily="49" charset="-128"/>
                        <a:ea typeface="AR丸ゴシック体M04" panose="020F0609000000000000" pitchFamily="49" charset="-128"/>
                      </a:endParaRPr>
                    </a:p>
                  </a:txBody>
                  <a:tcPr anchor="ctr"/>
                </a:tc>
              </a:tr>
              <a:tr h="219623">
                <a:tc vMerge="1">
                  <a:txBody>
                    <a:bodyPr/>
                    <a:lstStyle/>
                    <a:p>
                      <a:pPr algn="l"/>
                      <a:endParaRPr kumimoji="1" lang="ja-JP" altLang="en-US" b="1" dirty="0">
                        <a:latin typeface="AR丸ゴシック体M04" panose="020F0609000000000000" pitchFamily="49" charset="-128"/>
                        <a:ea typeface="AR丸ゴシック体M04" panose="020F0609000000000000" pitchFamily="49" charset="-128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kumimoji="1" lang="ja-JP" altLang="en-US" b="1" dirty="0">
                        <a:latin typeface="AR丸ゴシック体M04" panose="020F0609000000000000" pitchFamily="49" charset="-128"/>
                        <a:ea typeface="AR丸ゴシック体M04" panose="020F0609000000000000" pitchFamily="49" charset="-128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r>
                        <a:rPr kumimoji="1" lang="ja-JP" altLang="en-US" b="1" dirty="0" smtClean="0">
                          <a:latin typeface="AR丸ゴシック体M04" panose="020F0609000000000000" pitchFamily="49" charset="-128"/>
                          <a:ea typeface="AR丸ゴシック体M04" panose="020F0609000000000000" pitchFamily="49" charset="-128"/>
                        </a:rPr>
                        <a:t>仕事</a:t>
                      </a:r>
                      <a:endParaRPr kumimoji="1" lang="en-US" altLang="ja-JP" b="1" dirty="0" smtClean="0">
                        <a:latin typeface="AR丸ゴシック体M04" panose="020F0609000000000000" pitchFamily="49" charset="-128"/>
                        <a:ea typeface="AR丸ゴシック体M04" panose="020F0609000000000000" pitchFamily="49" charset="-128"/>
                      </a:endParaRPr>
                    </a:p>
                    <a:p>
                      <a:r>
                        <a:rPr kumimoji="1" lang="ja-JP" altLang="en-US" b="1" dirty="0" smtClean="0">
                          <a:latin typeface="AR丸ゴシック体M04" panose="020F0609000000000000" pitchFamily="49" charset="-128"/>
                          <a:ea typeface="AR丸ゴシック体M04" panose="020F0609000000000000" pitchFamily="49" charset="-128"/>
                        </a:rPr>
                        <a:t>内容</a:t>
                      </a:r>
                      <a:endParaRPr kumimoji="1" lang="ja-JP" altLang="en-US" b="1" dirty="0">
                        <a:latin typeface="AR丸ゴシック体M04" panose="020F0609000000000000" pitchFamily="49" charset="-128"/>
                        <a:ea typeface="AR丸ゴシック体M04" panose="020F0609000000000000" pitchFamily="49" charset="-128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r>
                        <a:rPr kumimoji="1" lang="ja-JP" altLang="en-US" b="1" dirty="0" smtClean="0">
                          <a:latin typeface="AR丸ゴシック体M04" panose="020F0609000000000000" pitchFamily="49" charset="-128"/>
                          <a:ea typeface="AR丸ゴシック体M04" panose="020F0609000000000000" pitchFamily="49" charset="-128"/>
                        </a:rPr>
                        <a:t>❖ユニット又は従来型ケアにおける食事・入浴・排泄、環境</a:t>
                      </a:r>
                      <a:endParaRPr kumimoji="1" lang="en-US" altLang="ja-JP" b="1" dirty="0" smtClean="0">
                        <a:latin typeface="AR丸ゴシック体M04" panose="020F0609000000000000" pitchFamily="49" charset="-128"/>
                        <a:ea typeface="AR丸ゴシック体M04" panose="020F0609000000000000" pitchFamily="49" charset="-128"/>
                      </a:endParaRPr>
                    </a:p>
                    <a:p>
                      <a:r>
                        <a:rPr kumimoji="1" lang="ja-JP" altLang="en-US" b="1" dirty="0" smtClean="0">
                          <a:latin typeface="AR丸ゴシック体M04" panose="020F0609000000000000" pitchFamily="49" charset="-128"/>
                          <a:ea typeface="AR丸ゴシック体M04" panose="020F0609000000000000" pitchFamily="49" charset="-128"/>
                        </a:rPr>
                        <a:t>　整備等の日常生活全般の支援を行います。</a:t>
                      </a:r>
                      <a:endParaRPr kumimoji="1" lang="en-US" altLang="ja-JP" b="1" dirty="0" smtClean="0">
                        <a:latin typeface="AR丸ゴシック体M04" panose="020F0609000000000000" pitchFamily="49" charset="-128"/>
                        <a:ea typeface="AR丸ゴシック体M04" panose="020F0609000000000000" pitchFamily="49" charset="-128"/>
                      </a:endParaRPr>
                    </a:p>
                    <a:p>
                      <a:r>
                        <a:rPr kumimoji="1" lang="ja-JP" altLang="en-US" b="1" dirty="0" smtClean="0">
                          <a:latin typeface="AR丸ゴシック体M04" panose="020F0609000000000000" pitchFamily="49" charset="-128"/>
                          <a:ea typeface="AR丸ゴシック体M04" panose="020F0609000000000000" pitchFamily="49" charset="-128"/>
                        </a:rPr>
                        <a:t>❖お客様が安全、安心そして充実した生活が送れるよう個々</a:t>
                      </a:r>
                      <a:endParaRPr kumimoji="1" lang="en-US" altLang="ja-JP" b="1" dirty="0" smtClean="0">
                        <a:latin typeface="AR丸ゴシック体M04" panose="020F0609000000000000" pitchFamily="49" charset="-128"/>
                        <a:ea typeface="AR丸ゴシック体M04" panose="020F0609000000000000" pitchFamily="49" charset="-128"/>
                      </a:endParaRPr>
                    </a:p>
                    <a:p>
                      <a:r>
                        <a:rPr kumimoji="1" lang="ja-JP" altLang="en-US" b="1" dirty="0" smtClean="0">
                          <a:latin typeface="AR丸ゴシック体M04" panose="020F0609000000000000" pitchFamily="49" charset="-128"/>
                          <a:ea typeface="AR丸ゴシック体M04" panose="020F0609000000000000" pitchFamily="49" charset="-128"/>
                        </a:rPr>
                        <a:t>　にあった支援を行います。</a:t>
                      </a:r>
                      <a:endParaRPr kumimoji="1" lang="ja-JP" altLang="en-US" b="1" dirty="0">
                        <a:latin typeface="AR丸ゴシック体M04" panose="020F0609000000000000" pitchFamily="49" charset="-128"/>
                        <a:ea typeface="AR丸ゴシック体M04" panose="020F0609000000000000" pitchFamily="49" charset="-128"/>
                      </a:endParaRPr>
                    </a:p>
                  </a:txBody>
                  <a:tcPr anchor="ctr"/>
                </a:tc>
              </a:tr>
              <a:tr h="553792">
                <a:tc rowSpan="2">
                  <a:txBody>
                    <a:bodyPr/>
                    <a:lstStyle/>
                    <a:p>
                      <a:pPr algn="l"/>
                      <a:r>
                        <a:rPr kumimoji="1" lang="ja-JP" altLang="en-US" b="1" dirty="0" smtClean="0">
                          <a:latin typeface="AR丸ゴシック体M04" panose="020F0609000000000000" pitchFamily="49" charset="-128"/>
                          <a:ea typeface="AR丸ゴシック体M04" panose="020F0609000000000000" pitchFamily="49" charset="-128"/>
                        </a:rPr>
                        <a:t>社会保険</a:t>
                      </a:r>
                      <a:endParaRPr kumimoji="1" lang="ja-JP" altLang="en-US" b="1" dirty="0">
                        <a:latin typeface="AR丸ゴシック体M04" panose="020F0609000000000000" pitchFamily="49" charset="-128"/>
                        <a:ea typeface="AR丸ゴシック体M04" panose="020F0609000000000000" pitchFamily="49" charset="-128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r>
                        <a:rPr kumimoji="1" lang="ja-JP" altLang="en-US" b="1" dirty="0" smtClean="0">
                          <a:latin typeface="AR丸ゴシック体M04" panose="020F0609000000000000" pitchFamily="49" charset="-128"/>
                          <a:ea typeface="AR丸ゴシック体M04" panose="020F0609000000000000" pitchFamily="49" charset="-128"/>
                        </a:rPr>
                        <a:t>雇用保険・労災保険</a:t>
                      </a:r>
                      <a:endParaRPr kumimoji="1" lang="en-US" altLang="ja-JP" b="1" dirty="0" smtClean="0">
                        <a:latin typeface="AR丸ゴシック体M04" panose="020F0609000000000000" pitchFamily="49" charset="-128"/>
                        <a:ea typeface="AR丸ゴシック体M04" panose="020F0609000000000000" pitchFamily="49" charset="-128"/>
                      </a:endParaRPr>
                    </a:p>
                    <a:p>
                      <a:r>
                        <a:rPr kumimoji="1" lang="ja-JP" altLang="en-US" b="1" dirty="0" smtClean="0">
                          <a:latin typeface="AR丸ゴシック体M04" panose="020F0609000000000000" pitchFamily="49" charset="-128"/>
                          <a:ea typeface="AR丸ゴシック体M04" panose="020F0609000000000000" pitchFamily="49" charset="-128"/>
                        </a:rPr>
                        <a:t>厚生年金・健康保険</a:t>
                      </a:r>
                      <a:endParaRPr kumimoji="1" lang="ja-JP" altLang="en-US" b="1" dirty="0">
                        <a:latin typeface="AR丸ゴシック体M04" panose="020F0609000000000000" pitchFamily="49" charset="-128"/>
                        <a:ea typeface="AR丸ゴシック体M04" panose="020F0609000000000000" pitchFamily="49" charset="-128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kumimoji="1" lang="ja-JP" altLang="en-US" b="1" dirty="0">
                        <a:latin typeface="AR丸ゴシック体M04" panose="020F0609000000000000" pitchFamily="49" charset="-128"/>
                        <a:ea typeface="AR丸ゴシック体M04" panose="020F0609000000000000" pitchFamily="49" charset="-128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kumimoji="1" lang="ja-JP" altLang="en-US" b="1" dirty="0">
                        <a:latin typeface="AR丸ゴシック体M04" panose="020F0609000000000000" pitchFamily="49" charset="-128"/>
                        <a:ea typeface="AR丸ゴシック体M04" panose="020F0609000000000000" pitchFamily="49" charset="-128"/>
                      </a:endParaRPr>
                    </a:p>
                  </a:txBody>
                  <a:tcPr anchor="ctr"/>
                </a:tc>
              </a:tr>
              <a:tr h="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kumimoji="1" lang="ja-JP" altLang="en-US" b="1" dirty="0" smtClean="0">
                          <a:latin typeface="AR丸ゴシック体M04" panose="020F0609000000000000" pitchFamily="49" charset="-128"/>
                          <a:ea typeface="AR丸ゴシック体M04" panose="020F0609000000000000" pitchFamily="49" charset="-128"/>
                        </a:rPr>
                        <a:t>その他</a:t>
                      </a:r>
                      <a:endParaRPr kumimoji="1" lang="ja-JP" altLang="en-US" b="1" dirty="0">
                        <a:latin typeface="AR丸ゴシック体M04" panose="020F0609000000000000" pitchFamily="49" charset="-128"/>
                        <a:ea typeface="AR丸ゴシック体M04" panose="020F0609000000000000" pitchFamily="49" charset="-128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r>
                        <a:rPr kumimoji="1" lang="ja-JP" altLang="en-US" b="1" dirty="0" smtClean="0">
                          <a:latin typeface="AR丸ゴシック体M04" panose="020F0609000000000000" pitchFamily="49" charset="-128"/>
                          <a:ea typeface="AR丸ゴシック体M04" panose="020F0609000000000000" pitchFamily="49" charset="-128"/>
                        </a:rPr>
                        <a:t>❖正規</a:t>
                      </a:r>
                      <a:r>
                        <a:rPr kumimoji="1" lang="ja-JP" altLang="en-US" b="1" dirty="0" smtClean="0">
                          <a:latin typeface="AR丸ゴシック体M04" panose="020F0609000000000000" pitchFamily="49" charset="-128"/>
                          <a:ea typeface="AR丸ゴシック体M04" panose="020F0609000000000000" pitchFamily="49" charset="-128"/>
                        </a:rPr>
                        <a:t>職員への昇格制度があります。</a:t>
                      </a:r>
                      <a:endParaRPr kumimoji="1" lang="en-US" altLang="ja-JP" b="1" dirty="0" smtClean="0">
                        <a:latin typeface="AR丸ゴシック体M04" panose="020F0609000000000000" pitchFamily="49" charset="-128"/>
                        <a:ea typeface="AR丸ゴシック体M04" panose="020F0609000000000000" pitchFamily="49" charset="-128"/>
                      </a:endParaRPr>
                    </a:p>
                    <a:p>
                      <a:r>
                        <a:rPr kumimoji="1" lang="ja-JP" altLang="en-US" b="1" dirty="0" smtClean="0">
                          <a:latin typeface="AR丸ゴシック体M04" panose="020F0609000000000000" pitchFamily="49" charset="-128"/>
                          <a:ea typeface="AR丸ゴシック体M04" panose="020F0609000000000000" pitchFamily="49" charset="-128"/>
                        </a:rPr>
                        <a:t>❖採用時研修を行いますので、安心して働くことができます。</a:t>
                      </a:r>
                      <a:endParaRPr kumimoji="1" lang="en-US" altLang="ja-JP" b="1" dirty="0" smtClean="0">
                        <a:latin typeface="AR丸ゴシック体M04" panose="020F0609000000000000" pitchFamily="49" charset="-128"/>
                        <a:ea typeface="AR丸ゴシック体M04" panose="020F0609000000000000" pitchFamily="49" charset="-128"/>
                      </a:endParaRPr>
                    </a:p>
                    <a:p>
                      <a:r>
                        <a:rPr kumimoji="1" lang="ja-JP" altLang="en-US" b="1" dirty="0" smtClean="0">
                          <a:latin typeface="AR丸ゴシック体M04" panose="020F0609000000000000" pitchFamily="49" charset="-128"/>
                          <a:ea typeface="AR丸ゴシック体M04" panose="020F0609000000000000" pitchFamily="49" charset="-128"/>
                        </a:rPr>
                        <a:t>❖未経験の方は、働きながら無料で初任者研修を受講する</a:t>
                      </a:r>
                      <a:r>
                        <a:rPr kumimoji="1" lang="ja-JP" altLang="en-US" b="1" dirty="0" err="1" smtClean="0">
                          <a:latin typeface="AR丸ゴシック体M04" panose="020F0609000000000000" pitchFamily="49" charset="-128"/>
                          <a:ea typeface="AR丸ゴシック体M04" panose="020F0609000000000000" pitchFamily="49" charset="-128"/>
                        </a:rPr>
                        <a:t>こ</a:t>
                      </a:r>
                      <a:endParaRPr kumimoji="1" lang="en-US" altLang="ja-JP" b="1" dirty="0" smtClean="0">
                        <a:latin typeface="AR丸ゴシック体M04" panose="020F0609000000000000" pitchFamily="49" charset="-128"/>
                        <a:ea typeface="AR丸ゴシック体M04" panose="020F0609000000000000" pitchFamily="49" charset="-128"/>
                      </a:endParaRPr>
                    </a:p>
                    <a:p>
                      <a:r>
                        <a:rPr kumimoji="1" lang="ja-JP" altLang="en-US" b="1" dirty="0" smtClean="0">
                          <a:latin typeface="AR丸ゴシック体M04" panose="020F0609000000000000" pitchFamily="49" charset="-128"/>
                          <a:ea typeface="AR丸ゴシック体M04" panose="020F0609000000000000" pitchFamily="49" charset="-128"/>
                        </a:rPr>
                        <a:t>　とができます。</a:t>
                      </a:r>
                      <a:endParaRPr kumimoji="1" lang="ja-JP" altLang="en-US" b="1" dirty="0">
                        <a:latin typeface="AR丸ゴシック体M04" panose="020F0609000000000000" pitchFamily="49" charset="-128"/>
                        <a:ea typeface="AR丸ゴシック体M04" panose="020F0609000000000000" pitchFamily="49" charset="-128"/>
                      </a:endParaRPr>
                    </a:p>
                  </a:txBody>
                  <a:tcPr/>
                </a:tc>
              </a:tr>
              <a:tr h="1178813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b="1" dirty="0" smtClean="0">
                          <a:latin typeface="AR丸ゴシック体M04" panose="020F0609000000000000" pitchFamily="49" charset="-128"/>
                          <a:ea typeface="AR丸ゴシック体M04" panose="020F0609000000000000" pitchFamily="49" charset="-128"/>
                        </a:rPr>
                        <a:t>休　日</a:t>
                      </a:r>
                      <a:endParaRPr kumimoji="1" lang="ja-JP" altLang="en-US" b="1" dirty="0">
                        <a:latin typeface="AR丸ゴシック体M04" panose="020F0609000000000000" pitchFamily="49" charset="-128"/>
                        <a:ea typeface="AR丸ゴシック体M04" panose="020F0609000000000000" pitchFamily="49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b="1" dirty="0" smtClean="0">
                          <a:latin typeface="AR丸ゴシック体M04" panose="020F0609000000000000" pitchFamily="49" charset="-128"/>
                          <a:ea typeface="AR丸ゴシック体M04" panose="020F0609000000000000" pitchFamily="49" charset="-128"/>
                        </a:rPr>
                        <a:t>週休２日制</a:t>
                      </a:r>
                      <a:endParaRPr kumimoji="1" lang="en-US" altLang="ja-JP" b="1" dirty="0" smtClean="0">
                        <a:latin typeface="AR丸ゴシック体M04" panose="020F0609000000000000" pitchFamily="49" charset="-128"/>
                        <a:ea typeface="AR丸ゴシック体M04" panose="020F0609000000000000" pitchFamily="49" charset="-128"/>
                      </a:endParaRPr>
                    </a:p>
                    <a:p>
                      <a:r>
                        <a:rPr kumimoji="1" lang="ja-JP" altLang="en-US" b="1" dirty="0" smtClean="0">
                          <a:latin typeface="AR丸ゴシック体M04" panose="020F0609000000000000" pitchFamily="49" charset="-128"/>
                          <a:ea typeface="AR丸ゴシック体M04" panose="020F0609000000000000" pitchFamily="49" charset="-128"/>
                        </a:rPr>
                        <a:t>年次有休休暇　１０日～（６ヵ月後～）</a:t>
                      </a:r>
                      <a:endParaRPr kumimoji="1" lang="en-US" altLang="ja-JP" b="1" dirty="0" smtClean="0">
                        <a:latin typeface="AR丸ゴシック体M04" panose="020F0609000000000000" pitchFamily="49" charset="-128"/>
                        <a:ea typeface="AR丸ゴシック体M04" panose="020F0609000000000000" pitchFamily="49" charset="-128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テキスト ボックス 5"/>
          <p:cNvSpPr txBox="1"/>
          <p:nvPr/>
        </p:nvSpPr>
        <p:spPr>
          <a:xfrm>
            <a:off x="496613" y="539407"/>
            <a:ext cx="1127467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b="1" dirty="0" smtClean="0">
                <a:solidFill>
                  <a:srgbClr val="FF3399"/>
                </a:solidFill>
                <a:latin typeface="AR丸ゴシック体M04" panose="020F0609000000000000" pitchFamily="49" charset="-128"/>
                <a:ea typeface="AR丸ゴシック体M04" panose="020F0609000000000000" pitchFamily="49" charset="-128"/>
              </a:rPr>
              <a:t>未経験又は経験の浅い方は、準職員から始めてみませんか！</a:t>
            </a:r>
            <a:endParaRPr lang="en-US" altLang="ja-JP" sz="2400" b="1" dirty="0" smtClean="0">
              <a:solidFill>
                <a:srgbClr val="FF3399"/>
              </a:solidFill>
              <a:latin typeface="AR丸ゴシック体M04" panose="020F0609000000000000" pitchFamily="49" charset="-128"/>
              <a:ea typeface="AR丸ゴシック体M04" panose="020F0609000000000000" pitchFamily="49" charset="-128"/>
            </a:endParaRPr>
          </a:p>
          <a:p>
            <a:r>
              <a:rPr lang="ja-JP" altLang="en-US" sz="2400" b="1" dirty="0" smtClean="0">
                <a:solidFill>
                  <a:srgbClr val="FF3399"/>
                </a:solidFill>
                <a:latin typeface="AR丸ゴシック体M04" panose="020F0609000000000000" pitchFamily="49" charset="-128"/>
                <a:ea typeface="AR丸ゴシック体M04" panose="020F0609000000000000" pitchFamily="49" charset="-128"/>
              </a:rPr>
              <a:t>正規職員へのステップアップも！</a:t>
            </a:r>
            <a:endParaRPr kumimoji="1" lang="ja-JP" altLang="en-US" sz="2400" b="1" dirty="0">
              <a:solidFill>
                <a:srgbClr val="FF3399"/>
              </a:solidFill>
              <a:latin typeface="AR丸ゴシック体M04" panose="020F0609000000000000" pitchFamily="49" charset="-128"/>
              <a:ea typeface="AR丸ゴシック体M04" panose="020F0609000000000000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98720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イオン">
  <a:themeElements>
    <a:clrScheme name="イオン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イオン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イオン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656</TotalTime>
  <Words>169</Words>
  <Application>Microsoft Office PowerPoint</Application>
  <PresentationFormat>ユーザー設定</PresentationFormat>
  <Paragraphs>40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イオン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syoju-kyo01</dc:creator>
  <cp:lastModifiedBy>syoju-kyo01</cp:lastModifiedBy>
  <cp:revision>38</cp:revision>
  <dcterms:created xsi:type="dcterms:W3CDTF">2018-12-28T11:12:17Z</dcterms:created>
  <dcterms:modified xsi:type="dcterms:W3CDTF">2024-01-16T07:14:49Z</dcterms:modified>
</cp:coreProperties>
</file>